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4" r:id="rId3"/>
    <p:sldId id="295" r:id="rId4"/>
    <p:sldId id="266" r:id="rId5"/>
    <p:sldId id="264" r:id="rId6"/>
    <p:sldId id="257" r:id="rId7"/>
    <p:sldId id="267" r:id="rId8"/>
    <p:sldId id="268" r:id="rId9"/>
    <p:sldId id="269" r:id="rId10"/>
    <p:sldId id="260" r:id="rId11"/>
    <p:sldId id="262" r:id="rId12"/>
    <p:sldId id="271" r:id="rId13"/>
    <p:sldId id="274" r:id="rId14"/>
    <p:sldId id="270" r:id="rId15"/>
    <p:sldId id="272" r:id="rId16"/>
    <p:sldId id="273" r:id="rId17"/>
    <p:sldId id="275" r:id="rId18"/>
    <p:sldId id="276" r:id="rId19"/>
    <p:sldId id="277" r:id="rId20"/>
    <p:sldId id="278" r:id="rId21"/>
    <p:sldId id="280" r:id="rId22"/>
    <p:sldId id="282" r:id="rId23"/>
    <p:sldId id="281" r:id="rId24"/>
    <p:sldId id="263" r:id="rId25"/>
    <p:sldId id="284" r:id="rId26"/>
    <p:sldId id="283" r:id="rId27"/>
    <p:sldId id="298" r:id="rId28"/>
    <p:sldId id="258" r:id="rId29"/>
    <p:sldId id="261" r:id="rId30"/>
    <p:sldId id="259" r:id="rId31"/>
    <p:sldId id="285" r:id="rId32"/>
    <p:sldId id="286" r:id="rId33"/>
    <p:sldId id="287" r:id="rId34"/>
    <p:sldId id="290" r:id="rId35"/>
    <p:sldId id="288" r:id="rId36"/>
    <p:sldId id="289" r:id="rId37"/>
    <p:sldId id="291" r:id="rId38"/>
    <p:sldId id="292" r:id="rId39"/>
    <p:sldId id="293" r:id="rId40"/>
    <p:sldId id="265" r:id="rId41"/>
    <p:sldId id="296" r:id="rId42"/>
    <p:sldId id="297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raymans.com/articles/arts/img/yeast.jpg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mc/articles/PMC3270981/?report=classic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h.gov/news/pr/oct2007/nia-30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47642"/>
            <a:ext cx="8689976" cy="250921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The effects of increased Net reactive oxygen species on </a:t>
            </a:r>
            <a:r>
              <a:rPr lang="en-US" dirty="0" err="1" smtClean="0">
                <a:effectLst/>
              </a:rPr>
              <a:t>mitophagy</a:t>
            </a:r>
            <a:r>
              <a:rPr lang="en-US" dirty="0" smtClean="0">
                <a:effectLst/>
              </a:rPr>
              <a:t> in Yeast due to ethanol</a:t>
            </a:r>
            <a:endParaRPr lang="en-US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9259888" cy="24003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Donald Ta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2314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mitophagy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Specific form of autophagy that targets mitochondria</a:t>
            </a:r>
          </a:p>
          <a:p>
            <a:r>
              <a:rPr lang="en-US" sz="2800" dirty="0" smtClean="0"/>
              <a:t>Autophagy is the breakdown of unnecessary or damaged cellular components  with the use of lysosomes (contain acid enzyme that breaks down the materials)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20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 smtClean="0"/>
              <a:t>Atg-32 and atg-11 are specific proteins located in cytoplasm</a:t>
            </a:r>
          </a:p>
          <a:p>
            <a:r>
              <a:rPr lang="en-US" sz="2400" dirty="0" smtClean="0"/>
              <a:t>Regulate </a:t>
            </a:r>
            <a:r>
              <a:rPr lang="en-US" sz="2400" dirty="0" err="1" smtClean="0"/>
              <a:t>mitophagy</a:t>
            </a:r>
            <a:r>
              <a:rPr lang="en-US" sz="2400" dirty="0" smtClean="0"/>
              <a:t> in yeast</a:t>
            </a:r>
          </a:p>
          <a:p>
            <a:r>
              <a:rPr lang="en-US" sz="2400" dirty="0" smtClean="0"/>
              <a:t>The equivalent proteins in mammals are called park1 and park4</a:t>
            </a:r>
          </a:p>
          <a:p>
            <a:r>
              <a:rPr lang="en-US" sz="2400" dirty="0" smtClean="0"/>
              <a:t>When mitochondria becomes damaged, Atg-32 attaches onto the mitochondria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7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87706" y="2428049"/>
            <a:ext cx="4416587" cy="293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3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Unknown kinase comes in and phosphorylates atg-32, which initiates </a:t>
            </a:r>
            <a:r>
              <a:rPr lang="en-US" sz="3600" dirty="0" err="1" smtClean="0"/>
              <a:t>mitophagy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83291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50334" y="1196407"/>
            <a:ext cx="5256343" cy="349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5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This activates Atg-32 and makes the protein have an affinity to atg-11</a:t>
            </a:r>
          </a:p>
          <a:p>
            <a:r>
              <a:rPr lang="en-US" sz="3600" dirty="0" smtClean="0"/>
              <a:t>This affinity causes Atg-11 to come in and bind with the complex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6021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91439" y="1079338"/>
            <a:ext cx="7046329" cy="429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Atg-11 binding initiates the </a:t>
            </a:r>
            <a:r>
              <a:rPr lang="en-US" sz="3600" dirty="0" err="1" smtClean="0"/>
              <a:t>phagophore</a:t>
            </a:r>
            <a:r>
              <a:rPr lang="en-US" sz="3600" dirty="0" smtClean="0"/>
              <a:t> assembly site(PAS) where a membrane forms around the whole complex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741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75994" y="1416605"/>
            <a:ext cx="3943059" cy="411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6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146388" y="1188438"/>
            <a:ext cx="4531082" cy="407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dementia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Reddy et al (2013) speculated that alcohol-induced oxidative stress can alter the brain mitochondrial make-up</a:t>
            </a:r>
          </a:p>
          <a:p>
            <a:pPr lvl="1"/>
            <a:r>
              <a:rPr lang="en-US" sz="2800" dirty="0" smtClean="0"/>
              <a:t>More dysfunctional</a:t>
            </a:r>
          </a:p>
          <a:p>
            <a:r>
              <a:rPr lang="en-US" sz="2800" dirty="0" smtClean="0"/>
              <a:t>Oxidative stress has been thought to contribute to aging, which is a major risk factor for dementia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641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1416605"/>
            <a:ext cx="4343557" cy="39060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124" y="1311261"/>
            <a:ext cx="4083309" cy="401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3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solved??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Not quite</a:t>
            </a:r>
          </a:p>
          <a:p>
            <a:r>
              <a:rPr lang="en-US" sz="3200" dirty="0" smtClean="0"/>
              <a:t>The regulatory systems are not perfect</a:t>
            </a:r>
          </a:p>
          <a:p>
            <a:r>
              <a:rPr lang="en-US" sz="3200" dirty="0" smtClean="0"/>
              <a:t>If they were, we would never age and never die</a:t>
            </a:r>
          </a:p>
          <a:p>
            <a:r>
              <a:rPr lang="en-US" sz="3200" dirty="0" smtClean="0"/>
              <a:t>Environmental factors can cause increased oxidative stress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566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</a:t>
            </a:r>
            <a:r>
              <a:rPr lang="en-US" dirty="0" err="1" smtClean="0"/>
              <a:t>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the process of </a:t>
            </a:r>
            <a:r>
              <a:rPr lang="en-US" sz="2800" dirty="0" err="1" smtClean="0"/>
              <a:t>mitophagy</a:t>
            </a:r>
            <a:r>
              <a:rPr lang="en-US" sz="2800" dirty="0" smtClean="0"/>
              <a:t> gets overwhelmed, there is an imbalance of </a:t>
            </a:r>
            <a:r>
              <a:rPr lang="en-US" sz="2800" dirty="0" err="1" smtClean="0"/>
              <a:t>ros</a:t>
            </a:r>
            <a:r>
              <a:rPr lang="en-US" sz="2800" dirty="0" smtClean="0"/>
              <a:t> in a cell because there is not an even ratio of </a:t>
            </a:r>
            <a:r>
              <a:rPr lang="en-US" sz="2800" dirty="0" err="1" smtClean="0"/>
              <a:t>ros</a:t>
            </a:r>
            <a:r>
              <a:rPr lang="en-US" sz="2800" dirty="0" smtClean="0"/>
              <a:t> being produced and removed</a:t>
            </a:r>
          </a:p>
          <a:p>
            <a:r>
              <a:rPr lang="en-US" sz="2800" dirty="0" smtClean="0"/>
              <a:t>This is thought to be the main contributor to aging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053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Ethanol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Ethanol increases oxidative stress in a cell</a:t>
            </a:r>
          </a:p>
          <a:p>
            <a:pPr lvl="1"/>
            <a:r>
              <a:rPr lang="en-US" sz="2800" dirty="0" smtClean="0"/>
              <a:t>Breaking down of alcohol increases </a:t>
            </a:r>
            <a:r>
              <a:rPr lang="en-US" sz="2800" dirty="0" err="1" smtClean="0"/>
              <a:t>metabolism</a:t>
            </a:r>
            <a:r>
              <a:rPr lang="en-US" sz="2800" dirty="0" err="1" smtClean="0">
                <a:sym typeface="Wingdings" panose="05000000000000000000" pitchFamily="2" charset="2"/>
              </a:rPr>
              <a:t>increasing</a:t>
            </a:r>
            <a:r>
              <a:rPr lang="en-US" sz="2800" dirty="0" smtClean="0">
                <a:sym typeface="Wingdings" panose="05000000000000000000" pitchFamily="2" charset="2"/>
              </a:rPr>
              <a:t> ROS</a:t>
            </a:r>
          </a:p>
          <a:p>
            <a:pPr lvl="1"/>
            <a:r>
              <a:rPr lang="en-US" sz="2800" dirty="0" smtClean="0">
                <a:sym typeface="Wingdings" panose="05000000000000000000" pitchFamily="2" charset="2"/>
              </a:rPr>
              <a:t>Lowers the levels of antioxidants (which can eliminate ROS)</a:t>
            </a:r>
          </a:p>
          <a:p>
            <a:pPr lvl="1"/>
            <a:r>
              <a:rPr lang="en-US" sz="2800" dirty="0" smtClean="0">
                <a:sym typeface="Wingdings" panose="05000000000000000000" pitchFamily="2" charset="2"/>
              </a:rPr>
              <a:t>Many more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572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374" y="1005348"/>
            <a:ext cx="10364451" cy="1596177"/>
          </a:xfrm>
        </p:spPr>
        <p:txBody>
          <a:bodyPr/>
          <a:lstStyle/>
          <a:p>
            <a:r>
              <a:rPr lang="en-US" dirty="0" smtClean="0"/>
              <a:t>Does ethanol decrease atg-32 affinity for binding to atg-11?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23409" y="2792025"/>
            <a:ext cx="10363826" cy="342410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ROS can oxidize proteins and cause them to be dysfunctional</a:t>
            </a:r>
          </a:p>
          <a:p>
            <a:r>
              <a:rPr lang="en-US" sz="2800" dirty="0" smtClean="0"/>
              <a:t>The unknown kinase that initiates the Atg-32 affinity for binding to atg-11 could become dysfunctional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503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416605"/>
            <a:ext cx="10363826" cy="3728908"/>
          </a:xfrm>
        </p:spPr>
        <p:txBody>
          <a:bodyPr>
            <a:noAutofit/>
          </a:bodyPr>
          <a:lstStyle/>
          <a:p>
            <a:r>
              <a:rPr lang="en-US" sz="2800" dirty="0" smtClean="0"/>
              <a:t>determine </a:t>
            </a:r>
            <a:r>
              <a:rPr lang="en-US" sz="2800" dirty="0" smtClean="0"/>
              <a:t>if higher concentrations of ethanol exposure will decrease levels of om45-Green fluorescent protein(GFP), which would correlate to decreasing levels of </a:t>
            </a:r>
            <a:r>
              <a:rPr lang="en-US" sz="2800" dirty="0" err="1" smtClean="0"/>
              <a:t>mitophagy</a:t>
            </a:r>
            <a:r>
              <a:rPr lang="en-US" sz="2800" dirty="0" smtClean="0"/>
              <a:t> in yeast</a:t>
            </a:r>
          </a:p>
          <a:p>
            <a:r>
              <a:rPr lang="en-US" sz="2800" dirty="0" smtClean="0"/>
              <a:t>OM45 is an outer mitochondrial protein that binds to the mitochondria. When used with </a:t>
            </a:r>
            <a:r>
              <a:rPr lang="en-US" sz="2800" dirty="0" err="1" smtClean="0"/>
              <a:t>gfp</a:t>
            </a:r>
            <a:r>
              <a:rPr lang="en-US" sz="2800" dirty="0" smtClean="0"/>
              <a:t>, it acts as an indicator of </a:t>
            </a:r>
            <a:r>
              <a:rPr lang="en-US" sz="2800" dirty="0" err="1" smtClean="0"/>
              <a:t>mitophagy</a:t>
            </a:r>
            <a:r>
              <a:rPr lang="en-US" sz="2800" dirty="0" smtClean="0"/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23148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this going to be tested?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I will produce atg-32 proteins expressing om45-GFP to measure the levels of </a:t>
            </a:r>
            <a:r>
              <a:rPr lang="en-US" sz="2800" dirty="0" err="1" smtClean="0"/>
              <a:t>mitophagy</a:t>
            </a:r>
            <a:r>
              <a:rPr lang="en-US" sz="2800" dirty="0" smtClean="0"/>
              <a:t> in </a:t>
            </a:r>
            <a:r>
              <a:rPr lang="en-US" sz="2800" dirty="0" smtClean="0"/>
              <a:t>yeast</a:t>
            </a:r>
          </a:p>
          <a:p>
            <a:pPr lvl="1"/>
            <a:r>
              <a:rPr lang="en-US" sz="2600" dirty="0" smtClean="0"/>
              <a:t>I will inject yeast with the gene for om45-gfp by using a virus to transfer the </a:t>
            </a:r>
            <a:r>
              <a:rPr lang="en-US" sz="2600" dirty="0" err="1" smtClean="0"/>
              <a:t>dna</a:t>
            </a:r>
            <a:endParaRPr lang="en-US" sz="26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581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-257783"/>
            <a:ext cx="10364451" cy="159617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38394"/>
            <a:ext cx="10363826" cy="4509956"/>
          </a:xfrm>
        </p:spPr>
        <p:txBody>
          <a:bodyPr>
            <a:normAutofit/>
          </a:bodyPr>
          <a:lstStyle/>
          <a:p>
            <a:r>
              <a:rPr lang="en-US" sz="2400" dirty="0"/>
              <a:t>How does Om45-GFP tell us anything</a:t>
            </a:r>
            <a:r>
              <a:rPr lang="en-US" sz="2400" dirty="0" smtClean="0"/>
              <a:t>?</a:t>
            </a:r>
            <a:endParaRPr lang="en-US" sz="2400" dirty="0"/>
          </a:p>
          <a:p>
            <a:pPr lvl="1"/>
            <a:r>
              <a:rPr lang="en-US" sz="2400" dirty="0">
                <a:effectLst/>
              </a:rPr>
              <a:t>When the yeast cells underwent </a:t>
            </a:r>
            <a:r>
              <a:rPr lang="en-US" sz="2400" dirty="0" err="1">
                <a:effectLst/>
              </a:rPr>
              <a:t>mitophagy</a:t>
            </a:r>
            <a:r>
              <a:rPr lang="en-US" sz="2400" dirty="0">
                <a:effectLst/>
              </a:rPr>
              <a:t> in an experiment done by Aoki et al (</a:t>
            </a:r>
            <a:r>
              <a:rPr lang="en-US" sz="2400" dirty="0" smtClean="0">
                <a:effectLst/>
              </a:rPr>
              <a:t>2011)</a:t>
            </a:r>
          </a:p>
          <a:p>
            <a:pPr lvl="2"/>
            <a:r>
              <a:rPr lang="en-US" sz="2200" dirty="0" smtClean="0">
                <a:effectLst/>
              </a:rPr>
              <a:t>Om45-GFP </a:t>
            </a:r>
            <a:r>
              <a:rPr lang="en-US" sz="2200" dirty="0">
                <a:effectLst/>
              </a:rPr>
              <a:t>is sent to the cell’s vacuole and then broken </a:t>
            </a:r>
            <a:r>
              <a:rPr lang="en-US" sz="2200" dirty="0" smtClean="0">
                <a:effectLst/>
              </a:rPr>
              <a:t>down</a:t>
            </a:r>
          </a:p>
          <a:p>
            <a:pPr lvl="2"/>
            <a:r>
              <a:rPr lang="en-US" sz="2200" dirty="0" smtClean="0">
                <a:effectLst/>
              </a:rPr>
              <a:t>GFP </a:t>
            </a:r>
            <a:r>
              <a:rPr lang="en-US" sz="2200" dirty="0">
                <a:effectLst/>
              </a:rPr>
              <a:t>is stable within the vacuole, so it is released as an intact </a:t>
            </a:r>
            <a:r>
              <a:rPr lang="en-US" sz="2200" dirty="0" smtClean="0">
                <a:effectLst/>
              </a:rPr>
              <a:t>protein.</a:t>
            </a:r>
          </a:p>
          <a:p>
            <a:pPr lvl="2"/>
            <a:r>
              <a:rPr lang="en-US" sz="2200" dirty="0" smtClean="0">
                <a:effectLst/>
              </a:rPr>
              <a:t>Aoki </a:t>
            </a:r>
            <a:r>
              <a:rPr lang="en-US" sz="2200" dirty="0">
                <a:effectLst/>
              </a:rPr>
              <a:t>et al used an antigen called anti-GFP in order to detect the GFP being monitored because it clings onto the </a:t>
            </a:r>
            <a:r>
              <a:rPr lang="en-US" sz="2200" dirty="0" err="1">
                <a:effectLst/>
              </a:rPr>
              <a:t>gfp</a:t>
            </a:r>
            <a:r>
              <a:rPr lang="en-US" sz="2200" dirty="0">
                <a:effectLst/>
              </a:rPr>
              <a:t> and shows up in a gel when an electric current is run through. This method is called om45-gfp processing assay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 will introduce yeast cell groups to different concentrations of ethanol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1266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/>
              <a:t>levels of </a:t>
            </a:r>
            <a:r>
              <a:rPr lang="en-US" sz="2800" dirty="0" err="1"/>
              <a:t>mitophagy</a:t>
            </a:r>
            <a:r>
              <a:rPr lang="en-US" sz="2800" dirty="0"/>
              <a:t> will be correlated by the amount of GFP </a:t>
            </a:r>
            <a:r>
              <a:rPr lang="en-US" sz="2800" dirty="0" smtClean="0"/>
              <a:t>processed</a:t>
            </a:r>
          </a:p>
          <a:p>
            <a:pPr lvl="1"/>
            <a:r>
              <a:rPr lang="en-US" sz="2800" dirty="0" smtClean="0"/>
              <a:t>This is indicated by the bands produced in this gel after an electric current is run through the gel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85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289" y="1511146"/>
            <a:ext cx="11604796" cy="3300340"/>
          </a:xfrm>
        </p:spPr>
        <p:txBody>
          <a:bodyPr/>
          <a:lstStyle/>
          <a:p>
            <a:r>
              <a:rPr lang="en-US" dirty="0" smtClean="0"/>
              <a:t>What is oxidative stress?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1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expected outcomes?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Does ethanol decrease the affinity of atg-32 to atg-11?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366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91066" y="1416605"/>
            <a:ext cx="9009868" cy="437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0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93433" y="1226344"/>
            <a:ext cx="8940691" cy="441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6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65097" y="947397"/>
            <a:ext cx="10061806" cy="480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3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Tying it all together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51288" y="1731169"/>
            <a:ext cx="7261611" cy="436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6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en-US" dirty="0" smtClean="0"/>
              <a:t>Tying it all together</a:t>
            </a:r>
            <a:br>
              <a:rPr lang="en-US" dirty="0" smtClean="0"/>
            </a:br>
            <a:r>
              <a:rPr lang="en-US" dirty="0" smtClean="0"/>
              <a:t>Will ethanol decrease the affinity of atg-32 to atg-11 in yeast?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149" y="1452692"/>
            <a:ext cx="10363826" cy="3424107"/>
          </a:xfrm>
        </p:spPr>
        <p:txBody>
          <a:bodyPr>
            <a:noAutofit/>
          </a:bodyPr>
          <a:lstStyle/>
          <a:p>
            <a:r>
              <a:rPr lang="en-US" sz="2400" dirty="0" smtClean="0"/>
              <a:t>Oxidative stress is natural by-product of mitochondria</a:t>
            </a:r>
          </a:p>
          <a:p>
            <a:r>
              <a:rPr lang="en-US" sz="2400" dirty="0" err="1" smtClean="0"/>
              <a:t>Mitophagy</a:t>
            </a:r>
            <a:r>
              <a:rPr lang="en-US" sz="2400" dirty="0" smtClean="0"/>
              <a:t> regulates the break-down of dysfunctional mitochondria</a:t>
            </a:r>
          </a:p>
          <a:p>
            <a:pPr lvl="1"/>
            <a:r>
              <a:rPr lang="en-US" sz="2400" dirty="0" smtClean="0"/>
              <a:t>Not perfect</a:t>
            </a:r>
          </a:p>
          <a:p>
            <a:r>
              <a:rPr lang="en-US" sz="2400" dirty="0" smtClean="0"/>
              <a:t>Ethanol increases oxidative stress in a cell</a:t>
            </a:r>
          </a:p>
          <a:p>
            <a:r>
              <a:rPr lang="en-US" sz="2400" dirty="0" smtClean="0"/>
              <a:t>If there is more </a:t>
            </a:r>
            <a:r>
              <a:rPr lang="en-US" sz="2400" dirty="0" err="1" smtClean="0"/>
              <a:t>ros</a:t>
            </a:r>
            <a:r>
              <a:rPr lang="en-US" sz="2400" dirty="0" smtClean="0"/>
              <a:t> produced than being </a:t>
            </a:r>
            <a:r>
              <a:rPr lang="en-US" sz="2400" dirty="0" err="1" smtClean="0"/>
              <a:t>eliminated</a:t>
            </a:r>
            <a:r>
              <a:rPr lang="en-US" sz="2400" dirty="0" err="1" smtClean="0">
                <a:sym typeface="Wingdings" panose="05000000000000000000" pitchFamily="2" charset="2"/>
              </a:rPr>
              <a:t>”Net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ros</a:t>
            </a:r>
            <a:r>
              <a:rPr lang="en-US" sz="2400" dirty="0" smtClean="0">
                <a:sym typeface="Wingdings" panose="05000000000000000000" pitchFamily="2" charset="2"/>
              </a:rPr>
              <a:t>”</a:t>
            </a:r>
          </a:p>
          <a:p>
            <a:r>
              <a:rPr lang="en-US" sz="2400" dirty="0" err="1" smtClean="0">
                <a:sym typeface="Wingdings" panose="05000000000000000000" pitchFamily="2" charset="2"/>
              </a:rPr>
              <a:t>Ros</a:t>
            </a:r>
            <a:r>
              <a:rPr lang="en-US" sz="2400" dirty="0" smtClean="0">
                <a:sym typeface="Wingdings" panose="05000000000000000000" pitchFamily="2" charset="2"/>
              </a:rPr>
              <a:t> can oxidize proteins, causing them to be dysfunctional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May prevent atg-32 from being properly initiated into </a:t>
            </a:r>
            <a:r>
              <a:rPr lang="en-US" sz="2400" dirty="0" err="1" smtClean="0">
                <a:sym typeface="Wingdings" panose="05000000000000000000" pitchFamily="2" charset="2"/>
              </a:rPr>
              <a:t>mitophagy</a:t>
            </a:r>
            <a:r>
              <a:rPr lang="en-US" sz="2400" dirty="0" smtClean="0">
                <a:sym typeface="Wingdings" panose="05000000000000000000" pitchFamily="2" charset="2"/>
              </a:rPr>
              <a:t> (never being phosphorylated) decreasing affinity to atg-11</a:t>
            </a:r>
          </a:p>
        </p:txBody>
      </p:sp>
    </p:spTree>
    <p:extLst>
      <p:ext uri="{BB962C8B-B14F-4D97-AF65-F5344CB8AC3E}">
        <p14:creationId xmlns:p14="http://schemas.microsoft.com/office/powerpoint/2010/main" val="229789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375" y="0"/>
            <a:ext cx="10364451" cy="1596177"/>
          </a:xfrm>
        </p:spPr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51875" y="1109792"/>
            <a:ext cx="10363826" cy="3424107"/>
          </a:xfrm>
        </p:spPr>
        <p:txBody>
          <a:bodyPr>
            <a:noAutofit/>
          </a:bodyPr>
          <a:lstStyle/>
          <a:p>
            <a:r>
              <a:rPr lang="en-US" sz="2800" dirty="0" smtClean="0"/>
              <a:t>Measure </a:t>
            </a:r>
            <a:r>
              <a:rPr lang="en-US" sz="2800" dirty="0" err="1" smtClean="0"/>
              <a:t>gfp</a:t>
            </a:r>
            <a:r>
              <a:rPr lang="en-US" sz="2800" dirty="0" smtClean="0"/>
              <a:t> processed and intact</a:t>
            </a:r>
          </a:p>
          <a:p>
            <a:r>
              <a:rPr lang="en-US" sz="2800" dirty="0" smtClean="0"/>
              <a:t>The amount of </a:t>
            </a:r>
            <a:r>
              <a:rPr lang="en-US" sz="2800" dirty="0" err="1" smtClean="0"/>
              <a:t>gfp</a:t>
            </a:r>
            <a:r>
              <a:rPr lang="en-US" sz="2800" dirty="0" smtClean="0"/>
              <a:t> processed correlates to levels of </a:t>
            </a:r>
            <a:r>
              <a:rPr lang="en-US" sz="2800" dirty="0" err="1" smtClean="0"/>
              <a:t>mitophagy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 smtClean="0"/>
              <a:t>darker the band, the more </a:t>
            </a:r>
            <a:r>
              <a:rPr lang="en-US" sz="2800" dirty="0" err="1" smtClean="0"/>
              <a:t>gfp</a:t>
            </a:r>
            <a:r>
              <a:rPr lang="en-US" sz="2800" dirty="0" smtClean="0"/>
              <a:t> processed thus correlating to higher levels of </a:t>
            </a:r>
            <a:r>
              <a:rPr lang="en-US" sz="2800" dirty="0" err="1" smtClean="0"/>
              <a:t>mitophagy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554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47074" y="1871792"/>
            <a:ext cx="10363826" cy="3424107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Mechanisms of </a:t>
            </a:r>
            <a:r>
              <a:rPr lang="en-US" sz="2800" dirty="0" err="1" smtClean="0"/>
              <a:t>mitophagy</a:t>
            </a:r>
            <a:r>
              <a:rPr lang="en-US" sz="2800" dirty="0" smtClean="0"/>
              <a:t> is still not fully understood</a:t>
            </a:r>
          </a:p>
          <a:p>
            <a:r>
              <a:rPr lang="en-US" sz="2800" dirty="0" smtClean="0"/>
              <a:t>Kinase that </a:t>
            </a:r>
            <a:r>
              <a:rPr lang="en-US" sz="2800" dirty="0" err="1" smtClean="0"/>
              <a:t>mitophagy</a:t>
            </a:r>
            <a:r>
              <a:rPr lang="en-US" sz="2800" dirty="0" smtClean="0"/>
              <a:t> has no name and has not been identified, </a:t>
            </a:r>
            <a:r>
              <a:rPr lang="en-US" sz="2800" dirty="0" err="1" smtClean="0"/>
              <a:t>aoki</a:t>
            </a:r>
            <a:r>
              <a:rPr lang="en-US" sz="2800" dirty="0" smtClean="0"/>
              <a:t> et al just speculated that it is a </a:t>
            </a:r>
            <a:r>
              <a:rPr lang="en-US" sz="2800" dirty="0" err="1" smtClean="0"/>
              <a:t>ser</a:t>
            </a:r>
            <a:r>
              <a:rPr lang="en-US" sz="2800" dirty="0" smtClean="0"/>
              <a:t>/</a:t>
            </a:r>
            <a:r>
              <a:rPr lang="en-US" sz="2800" dirty="0" err="1" smtClean="0"/>
              <a:t>thr</a:t>
            </a:r>
            <a:r>
              <a:rPr lang="en-US" sz="2800" dirty="0" smtClean="0"/>
              <a:t> kinase</a:t>
            </a:r>
          </a:p>
          <a:p>
            <a:r>
              <a:rPr lang="en-US" sz="2800" dirty="0" smtClean="0"/>
              <a:t>Alcohol exposure can produce substances other than </a:t>
            </a:r>
            <a:r>
              <a:rPr lang="en-US" sz="2800" dirty="0" err="1" smtClean="0"/>
              <a:t>ros</a:t>
            </a:r>
            <a:endParaRPr lang="en-US" sz="2800" dirty="0" smtClean="0"/>
          </a:p>
          <a:p>
            <a:pPr lvl="1"/>
            <a:r>
              <a:rPr lang="en-US" sz="2800" dirty="0" smtClean="0"/>
              <a:t>Not a clear answer in the end (could decrease </a:t>
            </a:r>
            <a:r>
              <a:rPr lang="en-US" sz="2800" dirty="0" err="1" smtClean="0"/>
              <a:t>mitophagy</a:t>
            </a:r>
            <a:r>
              <a:rPr lang="en-US" sz="2800" dirty="0" smtClean="0"/>
              <a:t>, but it may not necessarily be because of </a:t>
            </a:r>
            <a:r>
              <a:rPr lang="en-US" sz="2800" dirty="0" err="1" smtClean="0"/>
              <a:t>ros</a:t>
            </a:r>
            <a:r>
              <a:rPr lang="en-US" sz="2800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5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you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795594"/>
            <a:ext cx="10363826" cy="3424107"/>
          </a:xfrm>
        </p:spPr>
        <p:txBody>
          <a:bodyPr>
            <a:noAutofit/>
          </a:bodyPr>
          <a:lstStyle/>
          <a:p>
            <a:r>
              <a:rPr lang="en-US" sz="2400" dirty="0" smtClean="0"/>
              <a:t>Net </a:t>
            </a:r>
            <a:r>
              <a:rPr lang="en-US" sz="2400" dirty="0" err="1" smtClean="0"/>
              <a:t>ros</a:t>
            </a:r>
            <a:r>
              <a:rPr lang="en-US" sz="2400" dirty="0" smtClean="0"/>
              <a:t> has been linked to aging and neurodegenerative disease such as dementia</a:t>
            </a:r>
          </a:p>
          <a:p>
            <a:r>
              <a:rPr lang="en-US" sz="2400" dirty="0" smtClean="0"/>
              <a:t>1 </a:t>
            </a:r>
            <a:r>
              <a:rPr lang="en-US" sz="2400" dirty="0" smtClean="0"/>
              <a:t>in 7 people develop dementia when they reach 70 years old in America according to the national institute of health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089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0"/>
            <a:ext cx="10364451" cy="1596177"/>
          </a:xfrm>
        </p:spPr>
        <p:txBody>
          <a:bodyPr/>
          <a:lstStyle/>
          <a:p>
            <a:r>
              <a:rPr lang="en-US" dirty="0" smtClean="0"/>
              <a:t>Why should you care?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137007"/>
            <a:ext cx="10364451" cy="3949344"/>
          </a:xfrm>
        </p:spPr>
        <p:txBody>
          <a:bodyPr>
            <a:noAutofit/>
          </a:bodyPr>
          <a:lstStyle/>
          <a:p>
            <a:r>
              <a:rPr lang="en-US" sz="2300" dirty="0" smtClean="0"/>
              <a:t>If </a:t>
            </a:r>
            <a:r>
              <a:rPr lang="en-US" sz="2300" dirty="0" smtClean="0"/>
              <a:t>my hypothesis is correct, that ethanol exposure to yeast cells will decrease atg-32 affinity for atg-11, which correlates with decreased </a:t>
            </a:r>
            <a:r>
              <a:rPr lang="en-US" sz="2300" dirty="0" err="1" smtClean="0"/>
              <a:t>mitophagy</a:t>
            </a:r>
            <a:endParaRPr lang="en-US" sz="2300" dirty="0" smtClean="0"/>
          </a:p>
          <a:p>
            <a:r>
              <a:rPr lang="en-US" sz="2300" dirty="0" smtClean="0"/>
              <a:t>Could suggest that increasing levels of net </a:t>
            </a:r>
            <a:r>
              <a:rPr lang="en-US" sz="2300" dirty="0" err="1" smtClean="0"/>
              <a:t>ros</a:t>
            </a:r>
            <a:r>
              <a:rPr lang="en-US" sz="2300" dirty="0" smtClean="0"/>
              <a:t> can increase risk for developing dementia later in life</a:t>
            </a:r>
          </a:p>
          <a:p>
            <a:r>
              <a:rPr lang="en-US" sz="2300" dirty="0" smtClean="0"/>
              <a:t>Physicians can provide more answers and options to diagnose and prevent</a:t>
            </a:r>
          </a:p>
          <a:p>
            <a:r>
              <a:rPr lang="en-US" sz="2300" dirty="0" smtClean="0"/>
              <a:t>Science community will make progress towards increasing understanding of </a:t>
            </a:r>
            <a:r>
              <a:rPr lang="en-US" sz="2300" dirty="0" err="1" smtClean="0"/>
              <a:t>mitophagy</a:t>
            </a:r>
            <a:r>
              <a:rPr lang="en-US" sz="2300" dirty="0" smtClean="0"/>
              <a:t> and how oxidative stress affects the mechanism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98748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2722" y="245293"/>
            <a:ext cx="10364451" cy="1596177"/>
          </a:xfrm>
        </p:spPr>
        <p:txBody>
          <a:bodyPr/>
          <a:lstStyle/>
          <a:p>
            <a:r>
              <a:rPr lang="en-US" dirty="0" smtClean="0"/>
              <a:t>bad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614187" y="1841470"/>
            <a:ext cx="3441111" cy="2346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089" y="4467600"/>
            <a:ext cx="1747719" cy="11651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3608" y="0"/>
            <a:ext cx="4329405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ym typeface="Wingdings" panose="05000000000000000000" pitchFamily="2" charset="2"/>
              </a:rPr>
              <a:t>Can damage DNA, RNA, proteins, organelles through oxidation</a:t>
            </a:r>
          </a:p>
          <a:p>
            <a:endParaRPr lang="en-US" sz="3200" dirty="0">
              <a:sym typeface="Wingdings" panose="05000000000000000000" pitchFamily="2" charset="2"/>
            </a:endParaRPr>
          </a:p>
          <a:p>
            <a:r>
              <a:rPr lang="en-US" sz="3200" dirty="0" smtClean="0">
                <a:sym typeface="Wingdings" panose="05000000000000000000" pitchFamily="2" charset="2"/>
              </a:rPr>
              <a:t>An accumulation of oxidative damage</a:t>
            </a:r>
          </a:p>
          <a:p>
            <a:r>
              <a:rPr lang="en-US" sz="3200" dirty="0" smtClean="0">
                <a:sym typeface="Wingdings" panose="05000000000000000000" pitchFamily="2" charset="2"/>
              </a:rPr>
              <a:t>decreased efficiency of the mitochondria</a:t>
            </a:r>
          </a:p>
          <a:p>
            <a:r>
              <a:rPr lang="en-US" sz="3200" dirty="0" smtClean="0">
                <a:sym typeface="Wingdings" panose="05000000000000000000" pitchFamily="2" charset="2"/>
              </a:rPr>
              <a:t>accumulation of dysfunctional mitochondria</a:t>
            </a:r>
          </a:p>
          <a:p>
            <a:r>
              <a:rPr lang="en-US" sz="3200" dirty="0" smtClean="0">
                <a:sym typeface="Wingdings" panose="05000000000000000000" pitchFamily="2" charset="2"/>
              </a:rPr>
              <a:t>Cascades into Cell death</a:t>
            </a:r>
          </a:p>
          <a:p>
            <a:endParaRPr lang="en-US" sz="3200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79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17831" y="1735721"/>
            <a:ext cx="11125826" cy="4490908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www.draymans.com/articles/arts/img/yeast.jpg</a:t>
            </a:r>
            <a:endParaRPr lang="en-US" dirty="0" smtClean="0"/>
          </a:p>
          <a:p>
            <a:r>
              <a:rPr lang="en-US" dirty="0" err="1">
                <a:effectLst/>
              </a:rPr>
              <a:t>Almansa</a:t>
            </a:r>
            <a:r>
              <a:rPr lang="en-US" dirty="0">
                <a:effectLst/>
              </a:rPr>
              <a:t>, I., A. Fernandez, C. Garcia-Ruiz, M. </a:t>
            </a:r>
            <a:r>
              <a:rPr lang="en-US" dirty="0" err="1">
                <a:effectLst/>
              </a:rPr>
              <a:t>Muriach</a:t>
            </a:r>
            <a:r>
              <a:rPr lang="en-US" dirty="0">
                <a:effectLst/>
              </a:rPr>
              <a:t>, J. Barcia, M. Maranda, J. </a:t>
            </a:r>
            <a:r>
              <a:rPr lang="en-US" dirty="0" smtClean="0">
                <a:effectLst/>
              </a:rPr>
              <a:t>Fernandez-</a:t>
            </a:r>
            <a:r>
              <a:rPr lang="en-US" dirty="0" err="1" smtClean="0">
                <a:effectLst/>
              </a:rPr>
              <a:t>Checa</a:t>
            </a:r>
            <a:r>
              <a:rPr lang="en-US" dirty="0">
                <a:effectLst/>
              </a:rPr>
              <a:t>, F. Romero. </a:t>
            </a:r>
            <a:r>
              <a:rPr lang="en-US" dirty="0" smtClean="0">
                <a:effectLst/>
              </a:rPr>
              <a:t>2009</a:t>
            </a:r>
            <a:r>
              <a:rPr lang="en-US" dirty="0">
                <a:effectLst/>
              </a:rPr>
              <a:t>. </a:t>
            </a:r>
            <a:r>
              <a:rPr lang="en-US" dirty="0" smtClean="0">
                <a:effectLst/>
              </a:rPr>
              <a:t>	Brain </a:t>
            </a:r>
            <a:r>
              <a:rPr lang="en-US" dirty="0">
                <a:effectLst/>
              </a:rPr>
              <a:t>mitochondrial alterations after chronic alcohol </a:t>
            </a:r>
            <a:r>
              <a:rPr lang="en-US" dirty="0" smtClean="0">
                <a:effectLst/>
              </a:rPr>
              <a:t>consumption</a:t>
            </a:r>
            <a:r>
              <a:rPr lang="en-US" dirty="0">
                <a:effectLst/>
              </a:rPr>
              <a:t>. J </a:t>
            </a:r>
            <a:r>
              <a:rPr lang="en-US" dirty="0" err="1">
                <a:effectLst/>
              </a:rPr>
              <a:t>Physiol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Biochem</a:t>
            </a:r>
            <a:r>
              <a:rPr lang="en-US" dirty="0">
                <a:effectLst/>
              </a:rPr>
              <a:t> 65: 305-312</a:t>
            </a:r>
          </a:p>
          <a:p>
            <a:r>
              <a:rPr lang="en-US" dirty="0">
                <a:effectLst/>
              </a:rPr>
              <a:t>Aoki, Y., T. </a:t>
            </a:r>
            <a:r>
              <a:rPr lang="en-US" dirty="0" err="1">
                <a:effectLst/>
              </a:rPr>
              <a:t>Kanki</a:t>
            </a:r>
            <a:r>
              <a:rPr lang="en-US" dirty="0">
                <a:effectLst/>
              </a:rPr>
              <a:t>, Y. </a:t>
            </a:r>
            <a:r>
              <a:rPr lang="en-US" dirty="0" err="1">
                <a:effectLst/>
              </a:rPr>
              <a:t>Hirota</a:t>
            </a:r>
            <a:r>
              <a:rPr lang="en-US" dirty="0">
                <a:effectLst/>
              </a:rPr>
              <a:t>, Y. </a:t>
            </a:r>
            <a:r>
              <a:rPr lang="en-US" dirty="0" err="1">
                <a:effectLst/>
              </a:rPr>
              <a:t>Kurihara</a:t>
            </a:r>
            <a:r>
              <a:rPr lang="en-US" dirty="0">
                <a:effectLst/>
              </a:rPr>
              <a:t>, T. </a:t>
            </a:r>
            <a:r>
              <a:rPr lang="en-US" dirty="0" err="1">
                <a:effectLst/>
              </a:rPr>
              <a:t>Saigusa</a:t>
            </a:r>
            <a:r>
              <a:rPr lang="en-US" dirty="0">
                <a:effectLst/>
              </a:rPr>
              <a:t>, T. Uchiumi, D. Kang. 2011. 	Phosphorylation Serine 114 on </a:t>
            </a:r>
            <a:r>
              <a:rPr lang="en-US" dirty="0" smtClean="0">
                <a:effectLst/>
              </a:rPr>
              <a:t>	Atg32 </a:t>
            </a:r>
            <a:r>
              <a:rPr lang="en-US" dirty="0">
                <a:effectLst/>
              </a:rPr>
              <a:t>mediates </a:t>
            </a:r>
            <a:r>
              <a:rPr lang="en-US" dirty="0" err="1">
                <a:effectLst/>
              </a:rPr>
              <a:t>mitophagy</a:t>
            </a:r>
            <a:r>
              <a:rPr lang="en-US" dirty="0">
                <a:effectLst/>
              </a:rPr>
              <a:t>. </a:t>
            </a:r>
            <a:r>
              <a:rPr lang="en-US" dirty="0" smtClean="0">
                <a:effectLst/>
              </a:rPr>
              <a:t>Molecular biology of cell </a:t>
            </a:r>
            <a:r>
              <a:rPr lang="en-US" dirty="0">
                <a:effectLst/>
              </a:rPr>
              <a:t>22: 3206-3217</a:t>
            </a:r>
          </a:p>
          <a:p>
            <a:r>
              <a:rPr lang="en-US" dirty="0" err="1">
                <a:effectLst/>
              </a:rPr>
              <a:t>Ashrafi</a:t>
            </a:r>
            <a:r>
              <a:rPr lang="en-US" dirty="0">
                <a:effectLst/>
              </a:rPr>
              <a:t>, G., T. Schwarz. 2013. The pathways of </a:t>
            </a:r>
            <a:r>
              <a:rPr lang="en-US" dirty="0" err="1">
                <a:effectLst/>
              </a:rPr>
              <a:t>mitophagy</a:t>
            </a:r>
            <a:r>
              <a:rPr lang="en-US" dirty="0">
                <a:effectLst/>
              </a:rPr>
              <a:t> for quality control and clearance of 	mitochondria. Cell Death and Differentiation 20: 31-42</a:t>
            </a:r>
          </a:p>
          <a:p>
            <a:r>
              <a:rPr lang="en-US" dirty="0">
                <a:effectLst/>
              </a:rPr>
              <a:t>Bailey, S. M. 2003. A Review of the Role of Reactive Oxygen and Nitrogen Species in Alcohol-	induced </a:t>
            </a:r>
            <a:r>
              <a:rPr lang="en-US" dirty="0" smtClean="0">
                <a:effectLst/>
              </a:rPr>
              <a:t>	Mitochondrial </a:t>
            </a:r>
            <a:r>
              <a:rPr lang="en-US" dirty="0">
                <a:effectLst/>
              </a:rPr>
              <a:t>Dysfunction. Free Radical Research 6: 585-596</a:t>
            </a:r>
          </a:p>
          <a:p>
            <a:r>
              <a:rPr lang="en-US" dirty="0" err="1">
                <a:effectLst/>
              </a:rPr>
              <a:t>Dolganiuc</a:t>
            </a:r>
            <a:r>
              <a:rPr lang="en-US" dirty="0">
                <a:effectLst/>
              </a:rPr>
              <a:t>, A., P. </a:t>
            </a:r>
            <a:r>
              <a:rPr lang="en-US" dirty="0" err="1">
                <a:effectLst/>
              </a:rPr>
              <a:t>Thomes</a:t>
            </a:r>
            <a:r>
              <a:rPr lang="en-US" dirty="0">
                <a:effectLst/>
              </a:rPr>
              <a:t>, W. Ding, J. </a:t>
            </a:r>
            <a:r>
              <a:rPr lang="en-US" dirty="0" err="1">
                <a:effectLst/>
              </a:rPr>
              <a:t>Lemasters</a:t>
            </a:r>
            <a:r>
              <a:rPr lang="en-US" dirty="0">
                <a:effectLst/>
              </a:rPr>
              <a:t>, T. </a:t>
            </a:r>
            <a:r>
              <a:rPr lang="en-US" dirty="0" err="1">
                <a:effectLst/>
              </a:rPr>
              <a:t>Donuhue</a:t>
            </a:r>
            <a:r>
              <a:rPr lang="en-US" dirty="0">
                <a:effectLst/>
              </a:rPr>
              <a:t> Jr. 2012. Autophagy in </a:t>
            </a:r>
            <a:r>
              <a:rPr lang="en-US" dirty="0" smtClean="0">
                <a:effectLst/>
              </a:rPr>
              <a:t>Alcohol-Induced </a:t>
            </a:r>
            <a:r>
              <a:rPr lang="en-US" dirty="0">
                <a:effectLst/>
              </a:rPr>
              <a:t>Liver </a:t>
            </a:r>
            <a:r>
              <a:rPr lang="en-US" dirty="0" smtClean="0">
                <a:effectLst/>
              </a:rPr>
              <a:t>	Diseases</a:t>
            </a:r>
            <a:r>
              <a:rPr lang="en-US" dirty="0">
                <a:effectLst/>
              </a:rPr>
              <a:t>. Alcoholism: Clinical and Experimental Research 36: 1301-1308</a:t>
            </a:r>
          </a:p>
          <a:p>
            <a:r>
              <a:rPr lang="en-US" dirty="0" err="1">
                <a:effectLst/>
              </a:rPr>
              <a:t>Kanki</a:t>
            </a:r>
            <a:r>
              <a:rPr lang="en-US" dirty="0">
                <a:effectLst/>
              </a:rPr>
              <a:t>, T., D. Kang, D. </a:t>
            </a:r>
            <a:r>
              <a:rPr lang="en-US" dirty="0" err="1">
                <a:effectLst/>
              </a:rPr>
              <a:t>Klionsky</a:t>
            </a:r>
            <a:r>
              <a:rPr lang="en-US" dirty="0">
                <a:effectLst/>
              </a:rPr>
              <a:t>. 2009. Monitory </a:t>
            </a:r>
            <a:r>
              <a:rPr lang="en-US" dirty="0" err="1">
                <a:effectLst/>
              </a:rPr>
              <a:t>mitophagy</a:t>
            </a:r>
            <a:r>
              <a:rPr lang="en-US" dirty="0">
                <a:effectLst/>
              </a:rPr>
              <a:t> in yeast. Autophagy 8: 1186-1189</a:t>
            </a:r>
          </a:p>
          <a:p>
            <a:r>
              <a:rPr lang="en-US" dirty="0" err="1">
                <a:effectLst/>
              </a:rPr>
              <a:t>Knorre</a:t>
            </a:r>
            <a:r>
              <a:rPr lang="en-US" dirty="0">
                <a:effectLst/>
              </a:rPr>
              <a:t>, D., K. </a:t>
            </a:r>
            <a:r>
              <a:rPr lang="en-US" dirty="0" err="1">
                <a:effectLst/>
              </a:rPr>
              <a:t>Popadin</a:t>
            </a:r>
            <a:r>
              <a:rPr lang="en-US" dirty="0">
                <a:effectLst/>
              </a:rPr>
              <a:t>, S. </a:t>
            </a:r>
            <a:r>
              <a:rPr lang="en-US" dirty="0" err="1">
                <a:effectLst/>
              </a:rPr>
              <a:t>Sokolov</a:t>
            </a:r>
            <a:r>
              <a:rPr lang="en-US" dirty="0">
                <a:effectLst/>
              </a:rPr>
              <a:t>, F. </a:t>
            </a:r>
            <a:r>
              <a:rPr lang="en-US" dirty="0" err="1">
                <a:effectLst/>
              </a:rPr>
              <a:t>Severin</a:t>
            </a:r>
            <a:r>
              <a:rPr lang="en-US" dirty="0">
                <a:effectLst/>
              </a:rPr>
              <a:t>. 2013. Roles of Mitochondrial Dynamics under 	Stressful and </a:t>
            </a:r>
            <a:r>
              <a:rPr lang="en-US" dirty="0" smtClean="0">
                <a:effectLst/>
              </a:rPr>
              <a:t>	Normal </a:t>
            </a:r>
            <a:r>
              <a:rPr lang="en-US" dirty="0">
                <a:effectLst/>
              </a:rPr>
              <a:t>Conditions in Yeast Cells. Oxidative Medicine and Cellular </a:t>
            </a:r>
            <a:r>
              <a:rPr lang="en-US" dirty="0" smtClean="0">
                <a:effectLst/>
              </a:rPr>
              <a:t>Longevity </a:t>
            </a:r>
            <a:r>
              <a:rPr lang="en-US" dirty="0">
                <a:effectLst/>
              </a:rPr>
              <a:t>1: 1-6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0632" y="2018749"/>
            <a:ext cx="11278226" cy="4186108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effectLst/>
              </a:rPr>
              <a:t>Kondo-Okamoto, N., N. Noda, S. Suzuki, H. </a:t>
            </a:r>
            <a:r>
              <a:rPr lang="en-US" dirty="0" err="1">
                <a:effectLst/>
              </a:rPr>
              <a:t>Nakatogawa</a:t>
            </a:r>
            <a:r>
              <a:rPr lang="en-US" dirty="0">
                <a:effectLst/>
              </a:rPr>
              <a:t>, I. Takahashi, M. </a:t>
            </a:r>
            <a:r>
              <a:rPr lang="en-US" dirty="0" err="1">
                <a:effectLst/>
              </a:rPr>
              <a:t>Matsunami</a:t>
            </a:r>
            <a:r>
              <a:rPr lang="en-US" dirty="0">
                <a:effectLst/>
              </a:rPr>
              <a:t>, A. </a:t>
            </a:r>
            <a:r>
              <a:rPr lang="en-US" dirty="0" smtClean="0">
                <a:effectLst/>
              </a:rPr>
              <a:t>Hashimoto</a:t>
            </a:r>
            <a:r>
              <a:rPr lang="en-US" dirty="0">
                <a:effectLst/>
              </a:rPr>
              <a:t>, F. </a:t>
            </a:r>
            <a:r>
              <a:rPr lang="en-US" dirty="0" smtClean="0">
                <a:effectLst/>
              </a:rPr>
              <a:t>Inagaki</a:t>
            </a:r>
            <a:r>
              <a:rPr lang="en-US" dirty="0">
                <a:effectLst/>
              </a:rPr>
              <a:t>, Y. </a:t>
            </a:r>
            <a:r>
              <a:rPr lang="en-US" dirty="0" smtClean="0">
                <a:effectLst/>
              </a:rPr>
              <a:t>	</a:t>
            </a:r>
            <a:r>
              <a:rPr lang="en-US" dirty="0" err="1" smtClean="0">
                <a:effectLst/>
              </a:rPr>
              <a:t>Ohsumi</a:t>
            </a:r>
            <a:r>
              <a:rPr lang="en-US" dirty="0">
                <a:effectLst/>
              </a:rPr>
              <a:t>, K. Okamoto. 2012. Autophagy-related Protein 32 </a:t>
            </a:r>
            <a:r>
              <a:rPr lang="en-US" dirty="0" smtClean="0">
                <a:effectLst/>
              </a:rPr>
              <a:t>Acts </a:t>
            </a:r>
            <a:r>
              <a:rPr lang="en-US" dirty="0">
                <a:effectLst/>
              </a:rPr>
              <a:t>as </a:t>
            </a:r>
            <a:r>
              <a:rPr lang="en-US" dirty="0" err="1">
                <a:effectLst/>
              </a:rPr>
              <a:t>Autophagic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Degron</a:t>
            </a:r>
            <a:r>
              <a:rPr lang="en-US" dirty="0">
                <a:effectLst/>
              </a:rPr>
              <a:t> and Directly </a:t>
            </a:r>
            <a:r>
              <a:rPr lang="en-US" dirty="0" smtClean="0">
                <a:effectLst/>
              </a:rPr>
              <a:t>	Initiates </a:t>
            </a:r>
            <a:r>
              <a:rPr lang="en-US" dirty="0" err="1">
                <a:effectLst/>
              </a:rPr>
              <a:t>Mitophagy</a:t>
            </a:r>
            <a:r>
              <a:rPr lang="en-US" dirty="0">
                <a:effectLst/>
              </a:rPr>
              <a:t>. J </a:t>
            </a:r>
            <a:r>
              <a:rPr lang="en-US" dirty="0" err="1">
                <a:effectLst/>
              </a:rPr>
              <a:t>Biol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Chem</a:t>
            </a:r>
            <a:r>
              <a:rPr lang="en-US" dirty="0">
                <a:effectLst/>
              </a:rPr>
              <a:t> 287: </a:t>
            </a:r>
            <a:r>
              <a:rPr lang="en-US" dirty="0" smtClean="0">
                <a:effectLst/>
              </a:rPr>
              <a:t>10631-10638</a:t>
            </a:r>
            <a:endParaRPr lang="en-US" dirty="0">
              <a:effectLst/>
            </a:endParaRPr>
          </a:p>
          <a:p>
            <a:r>
              <a:rPr lang="en-US" dirty="0" err="1">
                <a:effectLst/>
              </a:rPr>
              <a:t>Kurihara</a:t>
            </a:r>
            <a:r>
              <a:rPr lang="en-US" dirty="0">
                <a:effectLst/>
              </a:rPr>
              <a:t>, Y., T. </a:t>
            </a:r>
            <a:r>
              <a:rPr lang="en-US" dirty="0" err="1">
                <a:effectLst/>
              </a:rPr>
              <a:t>Kanki</a:t>
            </a:r>
            <a:r>
              <a:rPr lang="en-US" dirty="0">
                <a:effectLst/>
              </a:rPr>
              <a:t>, Y. Aoki, Y. </a:t>
            </a:r>
            <a:r>
              <a:rPr lang="en-US" dirty="0" err="1">
                <a:effectLst/>
              </a:rPr>
              <a:t>Hirota</a:t>
            </a:r>
            <a:r>
              <a:rPr lang="en-US" dirty="0">
                <a:effectLst/>
              </a:rPr>
              <a:t>, T. </a:t>
            </a:r>
            <a:r>
              <a:rPr lang="en-US" dirty="0" err="1">
                <a:effectLst/>
              </a:rPr>
              <a:t>Saigusa</a:t>
            </a:r>
            <a:r>
              <a:rPr lang="en-US" dirty="0">
                <a:effectLst/>
              </a:rPr>
              <a:t>, T. Uchiumi, D. Kang. 2012. </a:t>
            </a:r>
            <a:r>
              <a:rPr lang="en-US" dirty="0" err="1">
                <a:effectLst/>
              </a:rPr>
              <a:t>Mitophagy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Plays </a:t>
            </a:r>
            <a:r>
              <a:rPr lang="en-US" dirty="0">
                <a:effectLst/>
              </a:rPr>
              <a:t>an Essential Role in </a:t>
            </a:r>
            <a:r>
              <a:rPr lang="en-US" dirty="0" smtClean="0">
                <a:effectLst/>
              </a:rPr>
              <a:t>	Reducing </a:t>
            </a:r>
            <a:r>
              <a:rPr lang="en-US" dirty="0">
                <a:effectLst/>
              </a:rPr>
              <a:t>Mitochondrial Production of Reactive Oxygen </a:t>
            </a:r>
            <a:r>
              <a:rPr lang="en-US" dirty="0" smtClean="0">
                <a:effectLst/>
              </a:rPr>
              <a:t>Species </a:t>
            </a:r>
            <a:r>
              <a:rPr lang="en-US" dirty="0">
                <a:effectLst/>
              </a:rPr>
              <a:t>and Mutation of Mitochondrial DNA </a:t>
            </a:r>
            <a:r>
              <a:rPr lang="en-US" dirty="0" smtClean="0">
                <a:effectLst/>
              </a:rPr>
              <a:t>by 	Maintaining </a:t>
            </a:r>
            <a:r>
              <a:rPr lang="en-US" dirty="0">
                <a:effectLst/>
              </a:rPr>
              <a:t>Mitochondrial Quantity and </a:t>
            </a:r>
            <a:r>
              <a:rPr lang="en-US" dirty="0" smtClean="0">
                <a:effectLst/>
              </a:rPr>
              <a:t>Quality </a:t>
            </a:r>
            <a:r>
              <a:rPr lang="en-US" dirty="0">
                <a:effectLst/>
              </a:rPr>
              <a:t>in Yeast. J </a:t>
            </a:r>
            <a:r>
              <a:rPr lang="en-US" dirty="0" err="1">
                <a:effectLst/>
              </a:rPr>
              <a:t>Biol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Chem</a:t>
            </a:r>
            <a:r>
              <a:rPr lang="en-US" dirty="0">
                <a:effectLst/>
              </a:rPr>
              <a:t> 287: </a:t>
            </a:r>
            <a:r>
              <a:rPr lang="en-US" dirty="0" smtClean="0">
                <a:effectLst/>
              </a:rPr>
              <a:t>3265-3272</a:t>
            </a:r>
          </a:p>
          <a:p>
            <a:r>
              <a:rPr lang="en-US" u="sng" dirty="0" smtClean="0">
                <a:effectLst/>
                <a:hlinkClick r:id="rId2"/>
              </a:rPr>
              <a:t>http</a:t>
            </a:r>
            <a:r>
              <a:rPr lang="en-US" u="sng" dirty="0">
                <a:effectLst/>
                <a:hlinkClick r:id="rId2"/>
              </a:rPr>
              <a:t>://www.ncbi.nlm.nih.gov/pmc/articles/PMC3270981/?report=classic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Lin, M., M. Beal. 2006. Mitochondrial dysfunction and oxidative stress in neurodegenerative 	diseases. Nature </a:t>
            </a:r>
            <a:r>
              <a:rPr lang="en-US" dirty="0" smtClean="0">
                <a:effectLst/>
              </a:rPr>
              <a:t>	443</a:t>
            </a:r>
            <a:r>
              <a:rPr lang="en-US" dirty="0">
                <a:effectLst/>
              </a:rPr>
              <a:t>: 787-795</a:t>
            </a:r>
          </a:p>
          <a:p>
            <a:r>
              <a:rPr lang="en-US" dirty="0">
                <a:effectLst/>
              </a:rPr>
              <a:t>Okamoto, K., N. Kondo-Okamoto, Y. </a:t>
            </a:r>
            <a:r>
              <a:rPr lang="en-US" dirty="0" err="1">
                <a:effectLst/>
              </a:rPr>
              <a:t>Ohsumi</a:t>
            </a:r>
            <a:r>
              <a:rPr lang="en-US" dirty="0">
                <a:effectLst/>
              </a:rPr>
              <a:t>. 2009. A landmark protein essential for </a:t>
            </a:r>
            <a:r>
              <a:rPr lang="en-US" dirty="0" err="1" smtClean="0">
                <a:effectLst/>
              </a:rPr>
              <a:t>mitophagy</a:t>
            </a:r>
            <a:r>
              <a:rPr lang="en-US" dirty="0">
                <a:effectLst/>
              </a:rPr>
              <a:t>. Autophagy 5: </a:t>
            </a:r>
            <a:r>
              <a:rPr lang="en-US" dirty="0" smtClean="0">
                <a:effectLst/>
              </a:rPr>
              <a:t>	1203-1205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Reddy, V., P. </a:t>
            </a:r>
            <a:r>
              <a:rPr lang="en-US" dirty="0" err="1">
                <a:effectLst/>
              </a:rPr>
              <a:t>Padmavathi</a:t>
            </a:r>
            <a:r>
              <a:rPr lang="en-US" dirty="0">
                <a:effectLst/>
              </a:rPr>
              <a:t>, G. </a:t>
            </a:r>
            <a:r>
              <a:rPr lang="en-US" dirty="0" err="1">
                <a:effectLst/>
              </a:rPr>
              <a:t>Kavitha</a:t>
            </a:r>
            <a:r>
              <a:rPr lang="en-US" dirty="0">
                <a:effectLst/>
              </a:rPr>
              <a:t>, B. </a:t>
            </a:r>
            <a:r>
              <a:rPr lang="en-US" dirty="0" err="1">
                <a:effectLst/>
              </a:rPr>
              <a:t>Saradamma</a:t>
            </a:r>
            <a:r>
              <a:rPr lang="en-US" dirty="0">
                <a:effectLst/>
              </a:rPr>
              <a:t>, N. </a:t>
            </a:r>
            <a:r>
              <a:rPr lang="en-US" dirty="0" err="1">
                <a:effectLst/>
              </a:rPr>
              <a:t>Vaaradacharyulu</a:t>
            </a:r>
            <a:r>
              <a:rPr lang="en-US" dirty="0">
                <a:effectLst/>
              </a:rPr>
              <a:t>. 2013. </a:t>
            </a:r>
            <a:r>
              <a:rPr lang="en-US" dirty="0" smtClean="0">
                <a:effectLst/>
              </a:rPr>
              <a:t>Alcohol-induced 	oxidative/</a:t>
            </a:r>
            <a:r>
              <a:rPr lang="en-US" dirty="0" err="1" smtClean="0">
                <a:effectLst/>
              </a:rPr>
              <a:t>nitrosative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stress alters brain mitochondrial membrane properties. </a:t>
            </a:r>
            <a:r>
              <a:rPr lang="en-US" dirty="0" err="1" smtClean="0">
                <a:effectLst/>
              </a:rPr>
              <a:t>Molelcular</a:t>
            </a:r>
            <a:r>
              <a:rPr lang="en-US" dirty="0" smtClean="0">
                <a:effectLst/>
              </a:rPr>
              <a:t> Cell </a:t>
            </a:r>
            <a:r>
              <a:rPr lang="en-US" dirty="0" err="1">
                <a:effectLst/>
              </a:rPr>
              <a:t>Biochem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	375</a:t>
            </a:r>
            <a:r>
              <a:rPr lang="en-US" dirty="0">
                <a:effectLst/>
              </a:rPr>
              <a:t>: </a:t>
            </a:r>
            <a:r>
              <a:rPr lang="en-US" dirty="0" smtClean="0">
                <a:effectLst/>
              </a:rPr>
              <a:t>39-47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2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effectLst/>
              </a:rPr>
              <a:t>Schreiner, B., H. </a:t>
            </a:r>
            <a:r>
              <a:rPr lang="en-US" dirty="0" err="1">
                <a:effectLst/>
              </a:rPr>
              <a:t>Westerburg</a:t>
            </a:r>
            <a:r>
              <a:rPr lang="en-US" dirty="0">
                <a:effectLst/>
              </a:rPr>
              <a:t>, I. </a:t>
            </a:r>
            <a:r>
              <a:rPr lang="en-US" dirty="0" err="1">
                <a:effectLst/>
              </a:rPr>
              <a:t>Forne</a:t>
            </a:r>
            <a:r>
              <a:rPr lang="en-US" dirty="0">
                <a:effectLst/>
              </a:rPr>
              <a:t>, A. </a:t>
            </a:r>
            <a:r>
              <a:rPr lang="en-US" dirty="0" err="1">
                <a:effectLst/>
              </a:rPr>
              <a:t>Imhof</a:t>
            </a:r>
            <a:r>
              <a:rPr lang="en-US" dirty="0">
                <a:effectLst/>
              </a:rPr>
              <a:t>, W. </a:t>
            </a:r>
            <a:r>
              <a:rPr lang="en-US" dirty="0" err="1">
                <a:effectLst/>
              </a:rPr>
              <a:t>Neupert</a:t>
            </a:r>
            <a:r>
              <a:rPr lang="en-US" dirty="0">
                <a:effectLst/>
              </a:rPr>
              <a:t>, D. </a:t>
            </a:r>
            <a:r>
              <a:rPr lang="en-US" dirty="0" err="1">
                <a:effectLst/>
              </a:rPr>
              <a:t>Mokranjac</a:t>
            </a:r>
            <a:r>
              <a:rPr lang="en-US" dirty="0">
                <a:effectLst/>
              </a:rPr>
              <a:t>. Role of </a:t>
            </a:r>
            <a:r>
              <a:rPr lang="en-US" dirty="0" smtClean="0">
                <a:effectLst/>
              </a:rPr>
              <a:t>	the </a:t>
            </a:r>
            <a:r>
              <a:rPr lang="en-US" dirty="0">
                <a:effectLst/>
              </a:rPr>
              <a:t>AAA </a:t>
            </a:r>
            <a:r>
              <a:rPr lang="en-US" dirty="0" smtClean="0">
                <a:effectLst/>
              </a:rPr>
              <a:t>protease </a:t>
            </a:r>
            <a:r>
              <a:rPr lang="en-US" dirty="0">
                <a:effectLst/>
              </a:rPr>
              <a:t>Yme1 in folding of proteins in the </a:t>
            </a:r>
            <a:r>
              <a:rPr lang="en-US" dirty="0" err="1">
                <a:effectLst/>
              </a:rPr>
              <a:t>intermembrane</a:t>
            </a:r>
            <a:r>
              <a:rPr lang="en-US" dirty="0">
                <a:effectLst/>
              </a:rPr>
              <a:t> space of </a:t>
            </a:r>
            <a:r>
              <a:rPr lang="en-US" dirty="0" smtClean="0">
                <a:effectLst/>
              </a:rPr>
              <a:t>	mitochondria</a:t>
            </a:r>
            <a:r>
              <a:rPr lang="en-US" dirty="0">
                <a:effectLst/>
              </a:rPr>
              <a:t>. </a:t>
            </a:r>
            <a:r>
              <a:rPr lang="en-US" dirty="0" smtClean="0">
                <a:effectLst/>
              </a:rPr>
              <a:t>Molecular biology of cell 23</a:t>
            </a:r>
            <a:r>
              <a:rPr lang="en-US" dirty="0">
                <a:effectLst/>
              </a:rPr>
              <a:t>: 4335-4346</a:t>
            </a:r>
          </a:p>
          <a:p>
            <a:r>
              <a:rPr lang="en-US" dirty="0">
                <a:effectLst/>
              </a:rPr>
              <a:t>Wager, K., C. Russell. 2013. </a:t>
            </a:r>
            <a:r>
              <a:rPr lang="en-US" dirty="0" err="1">
                <a:effectLst/>
              </a:rPr>
              <a:t>Mitophagy</a:t>
            </a:r>
            <a:r>
              <a:rPr lang="en-US" dirty="0">
                <a:effectLst/>
              </a:rPr>
              <a:t> and </a:t>
            </a:r>
            <a:r>
              <a:rPr lang="en-US" dirty="0" err="1">
                <a:effectLst/>
              </a:rPr>
              <a:t>neurodegenernation</a:t>
            </a:r>
            <a:r>
              <a:rPr lang="en-US" dirty="0">
                <a:effectLst/>
              </a:rPr>
              <a:t>: The </a:t>
            </a:r>
            <a:r>
              <a:rPr lang="en-US" dirty="0" err="1">
                <a:effectLst/>
              </a:rPr>
              <a:t>zebrafish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	model </a:t>
            </a:r>
            <a:r>
              <a:rPr lang="en-US" dirty="0">
                <a:effectLst/>
              </a:rPr>
              <a:t>system. </a:t>
            </a:r>
            <a:r>
              <a:rPr lang="en-US" dirty="0" smtClean="0">
                <a:effectLst/>
              </a:rPr>
              <a:t>Autophagy </a:t>
            </a:r>
            <a:r>
              <a:rPr lang="en-US" dirty="0">
                <a:effectLst/>
              </a:rPr>
              <a:t>9: 1-17</a:t>
            </a:r>
          </a:p>
          <a:p>
            <a:r>
              <a:rPr lang="en-US" dirty="0">
                <a:effectLst/>
              </a:rPr>
              <a:t>Wang, K., M. Jin, X. Liu, D. </a:t>
            </a:r>
            <a:r>
              <a:rPr lang="en-US" dirty="0" err="1">
                <a:effectLst/>
              </a:rPr>
              <a:t>Klionsky</a:t>
            </a:r>
            <a:r>
              <a:rPr lang="en-US" dirty="0">
                <a:effectLst/>
              </a:rPr>
              <a:t>. 2013. </a:t>
            </a:r>
            <a:r>
              <a:rPr lang="en-US" dirty="0" err="1">
                <a:effectLst/>
              </a:rPr>
              <a:t>Proteolytic</a:t>
            </a:r>
            <a:r>
              <a:rPr lang="en-US" dirty="0">
                <a:effectLst/>
              </a:rPr>
              <a:t> processing of Atg32 by the 	mitochondrial 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-AAA protease Yme1 regulates </a:t>
            </a:r>
            <a:r>
              <a:rPr lang="en-US" dirty="0" err="1">
                <a:effectLst/>
              </a:rPr>
              <a:t>mitophagy</a:t>
            </a:r>
            <a:r>
              <a:rPr lang="en-US" dirty="0">
                <a:effectLst/>
              </a:rPr>
              <a:t>. Autophagy 9: 1-9</a:t>
            </a:r>
          </a:p>
          <a:p>
            <a:r>
              <a:rPr lang="en-US" dirty="0">
                <a:hlinkClick r:id="rId2"/>
              </a:rPr>
              <a:t>http://www.nih.gov/news/pr/oct2007/nia-30.htm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1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mitochondria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Main energy production of the cell</a:t>
            </a:r>
          </a:p>
          <a:p>
            <a:r>
              <a:rPr lang="en-US" sz="3200" dirty="0" smtClean="0"/>
              <a:t>Natural by-products </a:t>
            </a:r>
            <a:r>
              <a:rPr lang="en-US" sz="3200" dirty="0" smtClean="0"/>
              <a:t>are reactive </a:t>
            </a:r>
            <a:r>
              <a:rPr lang="en-US" sz="3200" dirty="0" smtClean="0"/>
              <a:t>oxygen </a:t>
            </a:r>
            <a:r>
              <a:rPr lang="en-US" sz="3200" dirty="0" smtClean="0"/>
              <a:t>species (</a:t>
            </a:r>
            <a:r>
              <a:rPr lang="en-US" sz="3200" dirty="0" err="1" smtClean="0"/>
              <a:t>Ros</a:t>
            </a:r>
            <a:r>
              <a:rPr lang="en-US" sz="3200" dirty="0" smtClean="0"/>
              <a:t>)</a:t>
            </a:r>
            <a:endParaRPr lang="en-US" sz="3200" dirty="0" smtClean="0"/>
          </a:p>
          <a:p>
            <a:pPr lvl="1"/>
            <a:r>
              <a:rPr lang="en-US" sz="3000" dirty="0" smtClean="0"/>
              <a:t>Through cellular metabolism </a:t>
            </a:r>
            <a:r>
              <a:rPr lang="en-US" sz="3000" dirty="0" err="1" smtClean="0"/>
              <a:t>ros</a:t>
            </a:r>
            <a:r>
              <a:rPr lang="en-US" sz="3000" dirty="0" smtClean="0"/>
              <a:t> leaks </a:t>
            </a:r>
            <a:r>
              <a:rPr lang="en-US" sz="3000" dirty="0" smtClean="0"/>
              <a:t>through the mitochondria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08884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005" y="299833"/>
            <a:ext cx="10364451" cy="1596177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46013" y="1578769"/>
            <a:ext cx="7944433" cy="477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4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401296" y="1060677"/>
            <a:ext cx="8116835" cy="477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0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27227" y="1137509"/>
            <a:ext cx="8450210" cy="416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0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340359" y="763897"/>
            <a:ext cx="12789160" cy="4759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0" dirty="0" smtClean="0"/>
              <a:t>But!!!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41567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TC104033925[[fn=Droplet]]</Template>
  <TotalTime>893</TotalTime>
  <Words>1013</Words>
  <Application>Microsoft Office PowerPoint</Application>
  <PresentationFormat>Widescreen</PresentationFormat>
  <Paragraphs>110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Tw Cen MT</vt:lpstr>
      <vt:lpstr>Wingdings</vt:lpstr>
      <vt:lpstr>Droplet</vt:lpstr>
      <vt:lpstr>The effects of increased Net reactive oxygen species on mitophagy in Yeast due to ethanol</vt:lpstr>
      <vt:lpstr>dementia</vt:lpstr>
      <vt:lpstr>What is oxidative stress?</vt:lpstr>
      <vt:lpstr>bad</vt:lpstr>
      <vt:lpstr>mitochondria</vt:lpstr>
      <vt:lpstr>Background</vt:lpstr>
      <vt:lpstr>PowerPoint Presentation</vt:lpstr>
      <vt:lpstr>PowerPoint Presentation</vt:lpstr>
      <vt:lpstr>PowerPoint Presentation</vt:lpstr>
      <vt:lpstr>What Is mitophagy?</vt:lpstr>
      <vt:lpstr>How does it work?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 solved??</vt:lpstr>
      <vt:lpstr>Net ros</vt:lpstr>
      <vt:lpstr>Ethanol</vt:lpstr>
      <vt:lpstr>Does ethanol decrease atg-32 affinity for binding to atg-11?</vt:lpstr>
      <vt:lpstr>PowerPoint Presentation</vt:lpstr>
      <vt:lpstr>How is this going to be tested?</vt:lpstr>
      <vt:lpstr>PowerPoint Presentation</vt:lpstr>
      <vt:lpstr>PowerPoint Presentation</vt:lpstr>
      <vt:lpstr>PowerPoint Presentation</vt:lpstr>
      <vt:lpstr>What are the expected outcomes?</vt:lpstr>
      <vt:lpstr>PowerPoint Presentation</vt:lpstr>
      <vt:lpstr>PowerPoint Presentation</vt:lpstr>
      <vt:lpstr>PowerPoint Presentation</vt:lpstr>
      <vt:lpstr>Tying it all together</vt:lpstr>
      <vt:lpstr>Tying it all together Will ethanol decrease the affinity of atg-32 to atg-11 in yeast?</vt:lpstr>
      <vt:lpstr>strategy</vt:lpstr>
      <vt:lpstr>Problems?</vt:lpstr>
      <vt:lpstr>Why should you care?</vt:lpstr>
      <vt:lpstr>Why should you care? Cont.</vt:lpstr>
      <vt:lpstr>references</vt:lpstr>
      <vt:lpstr>References cont.</vt:lpstr>
      <vt:lpstr>References cont.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Donald</dc:creator>
  <cp:lastModifiedBy>Donald</cp:lastModifiedBy>
  <cp:revision>44</cp:revision>
  <dcterms:created xsi:type="dcterms:W3CDTF">2013-12-02T17:55:55Z</dcterms:created>
  <dcterms:modified xsi:type="dcterms:W3CDTF">2013-12-03T12:44:39Z</dcterms:modified>
</cp:coreProperties>
</file>